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9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9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149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23024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22950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2979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0782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86612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8064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81770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3654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1869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11624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8729D-4C2A-4053-AA51-D66DA86156DB}" type="datetimeFigureOut">
              <a:rPr lang="en-GB" smtClean="0"/>
              <a:t>08/08/2022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6050D83-75FC-486D-964A-125F28357A6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93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3867-7D87-C6E2-5450-02CE2B11B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2560"/>
            <a:ext cx="9144000" cy="165576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1" dirty="0">
                <a:solidFill>
                  <a:srgbClr val="FF0000"/>
                </a:solidFill>
              </a:rPr>
              <a:t>Surgery of small intestine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104CF-8597-434B-D383-C00D1DB43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6547"/>
            <a:ext cx="9144000" cy="319107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Presented by</a:t>
            </a:r>
          </a:p>
          <a:p>
            <a:pPr algn="ctr"/>
            <a:r>
              <a:rPr lang="en-GB" sz="4000" b="1" dirty="0" err="1">
                <a:solidFill>
                  <a:srgbClr val="FF0000"/>
                </a:solidFill>
              </a:rPr>
              <a:t>Dr.</a:t>
            </a:r>
            <a:r>
              <a:rPr lang="en-GB" sz="4000" b="1" dirty="0">
                <a:solidFill>
                  <a:srgbClr val="FF0000"/>
                </a:solidFill>
              </a:rPr>
              <a:t> Mokhtar </a:t>
            </a:r>
            <a:r>
              <a:rPr lang="en-GB" sz="4000" b="1" dirty="0" err="1">
                <a:solidFill>
                  <a:srgbClr val="FF0000"/>
                </a:solidFill>
              </a:rPr>
              <a:t>Bahbah</a:t>
            </a:r>
            <a:endParaRPr lang="en-GB" sz="4000" b="1" dirty="0">
              <a:solidFill>
                <a:srgbClr val="FF0000"/>
              </a:solidFill>
            </a:endParaRPr>
          </a:p>
          <a:p>
            <a:pPr algn="ctr"/>
            <a:r>
              <a:rPr lang="en-GB" sz="2800" b="1" dirty="0"/>
              <a:t>Ass. Professor of general surgery</a:t>
            </a:r>
          </a:p>
          <a:p>
            <a:pPr algn="ctr"/>
            <a:r>
              <a:rPr lang="en-GB" sz="2800" b="1" dirty="0" err="1"/>
              <a:t>Benha</a:t>
            </a:r>
            <a:r>
              <a:rPr lang="en-GB" sz="2800" b="1" dirty="0"/>
              <a:t> Faculty Of Medicine</a:t>
            </a:r>
          </a:p>
        </p:txBody>
      </p:sp>
    </p:spTree>
    <p:extLst>
      <p:ext uri="{BB962C8B-B14F-4D97-AF65-F5344CB8AC3E}">
        <p14:creationId xmlns:p14="http://schemas.microsoft.com/office/powerpoint/2010/main" val="36123538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C7ECDE-43E2-D086-A3CE-737D8180B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923" y="177281"/>
            <a:ext cx="8892074" cy="58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058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C96127-B8E2-F73A-68AE-277A19DC7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91" y="144624"/>
            <a:ext cx="10347649" cy="32843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F7CB37-F0AA-EAD3-8C2E-1912BD411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3" y="3704254"/>
            <a:ext cx="10347649" cy="230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5079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BAE7-014B-90E1-D97D-B77D2595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Paralytic ileus</a:t>
            </a:r>
            <a:br>
              <a:rPr lang="en-GB" b="1" u="sng" dirty="0"/>
            </a:br>
            <a:r>
              <a:rPr lang="en-GB" b="1" u="sng" dirty="0"/>
              <a:t>(adynamic obstruction)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9575-DA1B-6354-5BE7-43A44686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200" dirty="0"/>
              <a:t>This may be defined as a state in which there is failure of transmission of peristaltic waves secondary to neuromuscular failure</a:t>
            </a:r>
          </a:p>
          <a:p>
            <a:r>
              <a:rPr lang="en-GB" sz="3200" dirty="0"/>
              <a:t>The resultant stasis leads to accumulation of fluids and gas within the bowel with associated distension , vomiting , absence of bowel sounds and constipation</a:t>
            </a:r>
          </a:p>
          <a:p>
            <a:r>
              <a:rPr lang="en-GB" sz="3200" dirty="0"/>
              <a:t>Causes: postoperative , metabolic abnormalities , peritonitis , drugs</a:t>
            </a:r>
          </a:p>
        </p:txBody>
      </p:sp>
    </p:spTree>
    <p:extLst>
      <p:ext uri="{BB962C8B-B14F-4D97-AF65-F5344CB8AC3E}">
        <p14:creationId xmlns:p14="http://schemas.microsoft.com/office/powerpoint/2010/main" val="352232023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FE7BA-AE69-6000-CD5B-FB5EDBB2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Investigations of paralytic ileus: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DED9C-4F76-7DF8-921F-0D5D7247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Plain x-ray of the abdomen</a:t>
            </a:r>
          </a:p>
          <a:p>
            <a:r>
              <a:rPr lang="en-GB" sz="3600" dirty="0"/>
              <a:t>Blood urea and electrolytes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7BBC9D-EE9D-1C29-7958-101BF1D09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82" y="1567206"/>
            <a:ext cx="390952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2904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32FE-2919-248C-4B5A-F0B25D4BE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Treatment of paralytic ileus: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E27D-9237-D908-DB67-42324FC7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dirty="0"/>
              <a:t>Prevention and correction of biochemical disturbances especially hypokalaemia , gentle handling of the intestine and nasogastric tube in major abdominal surgery to decompress the bowel</a:t>
            </a:r>
          </a:p>
          <a:p>
            <a:r>
              <a:rPr lang="en-GB" sz="3200" dirty="0"/>
              <a:t>Treatment of established cases by intravenous fluids , nasogastric tube , correction of metabolic abnormalities</a:t>
            </a:r>
          </a:p>
          <a:p>
            <a:r>
              <a:rPr lang="en-GB" sz="3200" dirty="0"/>
              <a:t>Resistant cases can be treated by </a:t>
            </a:r>
            <a:r>
              <a:rPr lang="en-GB" sz="3200" dirty="0" err="1"/>
              <a:t>parasympathomimetics</a:t>
            </a:r>
            <a:r>
              <a:rPr lang="en-GB" sz="3200" dirty="0"/>
              <a:t> as </a:t>
            </a:r>
            <a:r>
              <a:rPr lang="en-GB" sz="3200" dirty="0" err="1"/>
              <a:t>prostigmine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2585336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073F9-6EC4-7585-A6C5-0D9356E1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193"/>
          </a:xfrm>
        </p:spPr>
        <p:txBody>
          <a:bodyPr/>
          <a:lstStyle/>
          <a:p>
            <a:pPr algn="ctr"/>
            <a:r>
              <a:rPr lang="en-GB" b="1" dirty="0"/>
              <a:t>Chronic intestinal ischaemia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E521C-B53F-652E-3742-14CCABD1D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318"/>
            <a:ext cx="10515600" cy="4982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Caused by narrowing of the superior mesenteric artery and affects elderly patients</a:t>
            </a:r>
          </a:p>
          <a:p>
            <a:pPr marL="0" indent="0">
              <a:buNone/>
            </a:pPr>
            <a:r>
              <a:rPr lang="en-GB" sz="3200" b="1" dirty="0"/>
              <a:t>Aetiology:</a:t>
            </a:r>
            <a:r>
              <a:rPr lang="en-GB" dirty="0"/>
              <a:t> main cause is atherosclerosis but other rare causes as median arcuate </a:t>
            </a:r>
            <a:r>
              <a:rPr lang="en-GB" dirty="0" err="1"/>
              <a:t>lig</a:t>
            </a:r>
            <a:r>
              <a:rPr lang="en-GB" dirty="0"/>
              <a:t>. Compression, neurofibromatosis, radiation or </a:t>
            </a:r>
            <a:r>
              <a:rPr lang="en-GB" dirty="0" err="1"/>
              <a:t>thromangitis</a:t>
            </a:r>
            <a:r>
              <a:rPr lang="en-GB" dirty="0"/>
              <a:t> obliterans</a:t>
            </a:r>
          </a:p>
          <a:p>
            <a:pPr marL="0" indent="0">
              <a:buNone/>
            </a:pPr>
            <a:r>
              <a:rPr lang="en-GB" sz="3200" b="1" dirty="0"/>
              <a:t>C/P.: </a:t>
            </a:r>
            <a:r>
              <a:rPr lang="en-GB" dirty="0"/>
              <a:t>Postprandial abdominal pain and loss of weight</a:t>
            </a:r>
          </a:p>
          <a:p>
            <a:pPr marL="0" indent="0">
              <a:buNone/>
            </a:pPr>
            <a:r>
              <a:rPr lang="en-GB" sz="3200" b="1" dirty="0"/>
              <a:t>Investigations:</a:t>
            </a:r>
            <a:r>
              <a:rPr lang="en-GB" dirty="0"/>
              <a:t> exclude other causes of </a:t>
            </a:r>
            <a:r>
              <a:rPr lang="en-GB" dirty="0" err="1"/>
              <a:t>abd</a:t>
            </a:r>
            <a:r>
              <a:rPr lang="en-GB" dirty="0"/>
              <a:t>. Pain by U/S. and endoscope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    Aortography</a:t>
            </a:r>
          </a:p>
          <a:p>
            <a:pPr marL="0" indent="0">
              <a:buNone/>
            </a:pPr>
            <a:r>
              <a:rPr lang="en-GB" sz="3200" b="1" dirty="0"/>
              <a:t>Treatment:</a:t>
            </a:r>
            <a:r>
              <a:rPr lang="en-GB" dirty="0"/>
              <a:t> Endarterectomy or Bypass </a:t>
            </a:r>
            <a:r>
              <a:rPr lang="en-GB" dirty="0" err="1"/>
              <a:t>dacron</a:t>
            </a:r>
            <a:r>
              <a:rPr lang="en-GB" dirty="0"/>
              <a:t> graft</a:t>
            </a:r>
          </a:p>
          <a:p>
            <a:pPr marL="0" indent="0">
              <a:buNone/>
            </a:pPr>
            <a:r>
              <a:rPr lang="en-GB" dirty="0"/>
              <a:t>                     - Division of median arcuate ligament</a:t>
            </a:r>
          </a:p>
        </p:txBody>
      </p:sp>
    </p:spTree>
    <p:extLst>
      <p:ext uri="{BB962C8B-B14F-4D97-AF65-F5344CB8AC3E}">
        <p14:creationId xmlns:p14="http://schemas.microsoft.com/office/powerpoint/2010/main" val="356868275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5EC3-C31C-C83C-826A-94DC5DCAE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/>
          <a:lstStyle/>
          <a:p>
            <a:pPr algn="ctr"/>
            <a:r>
              <a:rPr lang="en-GB" b="1" dirty="0"/>
              <a:t>Acute intestinal ischaemia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65F1E-6C57-22A8-A8F5-78602A927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486134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Very serious surgical emergency</a:t>
            </a:r>
          </a:p>
          <a:p>
            <a:pPr marL="0" indent="0">
              <a:buNone/>
            </a:pPr>
            <a:r>
              <a:rPr lang="en-GB" dirty="0"/>
              <a:t>May be focal (affects small segment) or large segment</a:t>
            </a:r>
          </a:p>
          <a:p>
            <a:pPr marL="0" indent="0">
              <a:buNone/>
            </a:pPr>
            <a:r>
              <a:rPr lang="en-GB" sz="3200" b="1" dirty="0"/>
              <a:t>Aetiology:</a:t>
            </a:r>
          </a:p>
          <a:p>
            <a:pPr marL="0" indent="0">
              <a:buNone/>
            </a:pPr>
            <a:r>
              <a:rPr lang="en-GB" dirty="0"/>
              <a:t>     1. acute occlusion:</a:t>
            </a:r>
          </a:p>
          <a:p>
            <a:pPr marL="0" indent="0">
              <a:buNone/>
            </a:pPr>
            <a:r>
              <a:rPr lang="en-GB" dirty="0"/>
              <a:t>              - Mesenteric art. Embolism</a:t>
            </a:r>
          </a:p>
          <a:p>
            <a:pPr marL="0" indent="0">
              <a:buNone/>
            </a:pPr>
            <a:r>
              <a:rPr lang="en-GB" dirty="0"/>
              <a:t>              - Mesenteric art. Thrombosis</a:t>
            </a:r>
          </a:p>
          <a:p>
            <a:pPr marL="0" indent="0">
              <a:buNone/>
            </a:pPr>
            <a:r>
              <a:rPr lang="en-GB" dirty="0"/>
              <a:t>              - Mesenteric venous thrombosis</a:t>
            </a:r>
          </a:p>
          <a:p>
            <a:pPr marL="0" indent="0">
              <a:buNone/>
            </a:pPr>
            <a:r>
              <a:rPr lang="en-GB" dirty="0"/>
              <a:t>      2. Non-occlusive ischaemia:</a:t>
            </a:r>
          </a:p>
          <a:p>
            <a:pPr marL="0" indent="0">
              <a:buNone/>
            </a:pPr>
            <a:r>
              <a:rPr lang="en-GB" dirty="0"/>
              <a:t>               low cardiac output as arrhythmia and major sepsis</a:t>
            </a:r>
          </a:p>
        </p:txBody>
      </p:sp>
    </p:spTree>
    <p:extLst>
      <p:ext uri="{BB962C8B-B14F-4D97-AF65-F5344CB8AC3E}">
        <p14:creationId xmlns:p14="http://schemas.microsoft.com/office/powerpoint/2010/main" val="34647680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6188A-C8F0-C541-5115-C7B94C559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Acute intestinal ischaemia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72EB5-0411-959B-5C81-44D5335B78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Pathology:</a:t>
            </a:r>
          </a:p>
          <a:p>
            <a:pPr marL="0" indent="0">
              <a:buNone/>
            </a:pPr>
            <a:r>
              <a:rPr lang="en-GB" dirty="0"/>
              <a:t>  - Ischaemic damage. Within hours</a:t>
            </a:r>
          </a:p>
          <a:p>
            <a:pPr marL="0" indent="0">
              <a:buNone/>
            </a:pPr>
            <a:r>
              <a:rPr lang="en-GB" dirty="0"/>
              <a:t>   - Reperfusion damage. Return of the blood supply either spontaneously or surgical leading to damage of the cell membrane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68E55-6A0C-DC91-7D64-5CD7D5CF5D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Clinical picture:</a:t>
            </a:r>
          </a:p>
          <a:p>
            <a:pPr marL="0" indent="0">
              <a:buNone/>
            </a:pPr>
            <a:r>
              <a:rPr lang="en-GB" dirty="0"/>
              <a:t>     - acute </a:t>
            </a:r>
            <a:r>
              <a:rPr lang="en-GB" dirty="0" err="1"/>
              <a:t>abd</a:t>
            </a:r>
            <a:r>
              <a:rPr lang="en-GB" dirty="0"/>
              <a:t>. Pain</a:t>
            </a:r>
          </a:p>
          <a:p>
            <a:pPr marL="0" indent="0">
              <a:buNone/>
            </a:pPr>
            <a:r>
              <a:rPr lang="en-GB" dirty="0"/>
              <a:t>     - vomiting </a:t>
            </a:r>
          </a:p>
          <a:p>
            <a:pPr marL="0" indent="0">
              <a:buNone/>
            </a:pPr>
            <a:r>
              <a:rPr lang="en-GB" dirty="0"/>
              <a:t>     - bleeding per-rectum</a:t>
            </a:r>
          </a:p>
          <a:p>
            <a:pPr marL="0" indent="0">
              <a:buNone/>
            </a:pPr>
            <a:r>
              <a:rPr lang="en-GB" dirty="0"/>
              <a:t>     - peritonitis</a:t>
            </a:r>
          </a:p>
        </p:txBody>
      </p:sp>
    </p:spTree>
    <p:extLst>
      <p:ext uri="{BB962C8B-B14F-4D97-AF65-F5344CB8AC3E}">
        <p14:creationId xmlns:p14="http://schemas.microsoft.com/office/powerpoint/2010/main" val="6538436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0A26B2-EF8B-FFF1-3702-D781B9561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24" y="783772"/>
            <a:ext cx="8005666" cy="554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5095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4233F-FAB3-F719-9780-773E379BC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822"/>
          </a:xfrm>
        </p:spPr>
        <p:txBody>
          <a:bodyPr>
            <a:normAutofit fontScale="90000"/>
          </a:bodyPr>
          <a:lstStyle/>
          <a:p>
            <a:r>
              <a:rPr lang="en-GB" sz="4000" b="1" u="sng" dirty="0"/>
              <a:t>Management of acute intestinal ischaemia: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1CFB4-8561-BE0C-94AF-6059388C6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4758710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/>
              <a:t>No specific or sensitive test to prove the diagnosis.</a:t>
            </a:r>
          </a:p>
          <a:p>
            <a:pPr marL="0" indent="0">
              <a:buNone/>
            </a:pPr>
            <a:r>
              <a:rPr lang="en-GB" dirty="0"/>
              <a:t>  </a:t>
            </a:r>
            <a:r>
              <a:rPr lang="en-GB" b="1" dirty="0"/>
              <a:t>Blood picture: </a:t>
            </a:r>
            <a:r>
              <a:rPr lang="en-GB" dirty="0" err="1"/>
              <a:t>markerd</a:t>
            </a:r>
            <a:r>
              <a:rPr lang="en-GB" dirty="0"/>
              <a:t> leucocytosis</a:t>
            </a:r>
          </a:p>
          <a:p>
            <a:pPr marL="0" indent="0">
              <a:buNone/>
            </a:pPr>
            <a:r>
              <a:rPr lang="en-GB" dirty="0"/>
              <a:t>  Increases serum levels of </a:t>
            </a:r>
            <a:r>
              <a:rPr lang="en-GB" b="1" dirty="0"/>
              <a:t>amylase and lactate</a:t>
            </a:r>
          </a:p>
          <a:p>
            <a:pPr marL="0" indent="0">
              <a:buNone/>
            </a:pPr>
            <a:r>
              <a:rPr lang="en-GB" dirty="0"/>
              <a:t>  </a:t>
            </a:r>
            <a:r>
              <a:rPr lang="en-GB" b="1" dirty="0"/>
              <a:t>X-ray abdomen </a:t>
            </a:r>
            <a:r>
              <a:rPr lang="en-GB" dirty="0"/>
              <a:t>shows air fluid levels</a:t>
            </a:r>
          </a:p>
          <a:p>
            <a:pPr marL="0" indent="0">
              <a:buNone/>
            </a:pPr>
            <a:r>
              <a:rPr lang="en-GB" dirty="0"/>
              <a:t>  </a:t>
            </a:r>
            <a:r>
              <a:rPr lang="en-GB" b="1" dirty="0"/>
              <a:t>Selective angiography</a:t>
            </a:r>
            <a:r>
              <a:rPr lang="en-GB" dirty="0"/>
              <a:t> or digital subtraction angiography (not available in most </a:t>
            </a:r>
            <a:r>
              <a:rPr lang="en-GB" dirty="0" err="1"/>
              <a:t>centers</a:t>
            </a:r>
            <a:r>
              <a:rPr lang="en-GB" dirty="0"/>
              <a:t>)</a:t>
            </a:r>
          </a:p>
          <a:p>
            <a:pPr>
              <a:buFontTx/>
              <a:buChar char="-"/>
            </a:pPr>
            <a:r>
              <a:rPr lang="en-GB" sz="3200" b="1" dirty="0"/>
              <a:t>treatment: </a:t>
            </a:r>
            <a:r>
              <a:rPr lang="en-GB" b="1" dirty="0">
                <a:solidFill>
                  <a:srgbClr val="FF0000"/>
                </a:solidFill>
              </a:rPr>
              <a:t>Urgent surgery</a:t>
            </a:r>
          </a:p>
          <a:p>
            <a:pPr marL="0" indent="0">
              <a:buNone/>
            </a:pPr>
            <a:r>
              <a:rPr lang="en-GB" dirty="0"/>
              <a:t>       up to 70% of the small intestine can be resected</a:t>
            </a:r>
          </a:p>
        </p:txBody>
      </p:sp>
    </p:spTree>
    <p:extLst>
      <p:ext uri="{BB962C8B-B14F-4D97-AF65-F5344CB8AC3E}">
        <p14:creationId xmlns:p14="http://schemas.microsoft.com/office/powerpoint/2010/main" val="211667185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D833-94DB-521D-DAEB-855976C5D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2567"/>
            <a:ext cx="9144000" cy="725099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Surgical anatomy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11A54-3518-D4A4-8AA0-9AB9D17CA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3203"/>
            <a:ext cx="9144000" cy="45719"/>
          </a:xfrm>
        </p:spPr>
        <p:txBody>
          <a:bodyPr>
            <a:normAutofit fontScale="25000" lnSpcReduction="20000"/>
          </a:bodyPr>
          <a:lstStyle/>
          <a:p>
            <a:pPr algn="l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2A95E6-E802-A513-2EAD-6F5BF1189C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08" y="1408922"/>
            <a:ext cx="4752392" cy="45918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DDF7E7-5D69-7356-EC51-AB72B00B5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67542"/>
            <a:ext cx="4572000" cy="44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03860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4093-3732-A6F6-7FB1-7CFFED4E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60708"/>
            <a:ext cx="9603275" cy="92164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Crohn's disease</a:t>
            </a:r>
            <a:br>
              <a:rPr lang="en-GB" b="1" dirty="0"/>
            </a:br>
            <a:r>
              <a:rPr lang="en-GB" b="1" dirty="0"/>
              <a:t>(Regional ileitis)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3C003-C33F-EF59-5C01-E43003FCD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934" y="1082352"/>
            <a:ext cx="9603275" cy="5890654"/>
          </a:xfrm>
        </p:spPr>
        <p:txBody>
          <a:bodyPr>
            <a:noAutofit/>
          </a:bodyPr>
          <a:lstStyle/>
          <a:p>
            <a:r>
              <a:rPr lang="en-GB" sz="2800" dirty="0"/>
              <a:t>A disease of uncertain aetiology.</a:t>
            </a:r>
          </a:p>
          <a:p>
            <a:r>
              <a:rPr lang="en-GB" sz="2800" dirty="0"/>
              <a:t>Characterised by full thickness inflammatory process of any part of GIT from lips to anal margin.</a:t>
            </a:r>
          </a:p>
          <a:p>
            <a:r>
              <a:rPr lang="en-GB" sz="2800" dirty="0"/>
              <a:t>Pathological features include full thickness inflammation, </a:t>
            </a:r>
            <a:r>
              <a:rPr lang="en-GB" sz="2800" dirty="0" err="1"/>
              <a:t>edema</a:t>
            </a:r>
            <a:r>
              <a:rPr lang="en-GB" sz="2800" dirty="0"/>
              <a:t>, fissures/ulceration, non-caseating foci of epithelioid and giant cells</a:t>
            </a:r>
          </a:p>
          <a:p>
            <a:r>
              <a:rPr lang="en-GB" sz="2800" dirty="0"/>
              <a:t>Thickened </a:t>
            </a:r>
            <a:r>
              <a:rPr lang="en-GB" sz="2800" dirty="0" err="1"/>
              <a:t>mesentry</a:t>
            </a:r>
            <a:r>
              <a:rPr lang="en-GB" sz="2800" dirty="0"/>
              <a:t> with enlarged lymph nodes</a:t>
            </a:r>
          </a:p>
          <a:p>
            <a:r>
              <a:rPr lang="en-GB" sz="2800" dirty="0"/>
              <a:t>There are skip areas of healthy bowel between the diseased loops</a:t>
            </a:r>
          </a:p>
        </p:txBody>
      </p:sp>
    </p:spTree>
    <p:extLst>
      <p:ext uri="{BB962C8B-B14F-4D97-AF65-F5344CB8AC3E}">
        <p14:creationId xmlns:p14="http://schemas.microsoft.com/office/powerpoint/2010/main" val="427013055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A6CBBC-3F55-A3DB-6EE2-B3E32B20C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21" y="354563"/>
            <a:ext cx="8668138" cy="614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41253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00CAC-ED8B-6E80-66FB-1CDFB472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5"/>
            <a:ext cx="10515600" cy="1325563"/>
          </a:xfrm>
        </p:spPr>
        <p:txBody>
          <a:bodyPr/>
          <a:lstStyle/>
          <a:p>
            <a:r>
              <a:rPr lang="en-GB" b="1" u="sng" dirty="0"/>
              <a:t>Clinical features of </a:t>
            </a:r>
            <a:r>
              <a:rPr lang="en-GB" b="1" u="sng" dirty="0" err="1"/>
              <a:t>crohns</a:t>
            </a:r>
            <a:r>
              <a:rPr lang="en-GB" b="1" u="sng" dirty="0"/>
              <a:t> disease: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5B15-D23C-6EE7-B946-9249BF036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78294"/>
            <a:ext cx="5181600" cy="4702726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/>
              <a:t>Acute</a:t>
            </a:r>
          </a:p>
          <a:p>
            <a:pPr>
              <a:buFontTx/>
              <a:buChar char="-"/>
            </a:pPr>
            <a:r>
              <a:rPr lang="en-GB" dirty="0"/>
              <a:t>Pain in the right iliac fossa with tenderness </a:t>
            </a:r>
            <a:r>
              <a:rPr lang="en-GB" dirty="0" err="1"/>
              <a:t>mimicks</a:t>
            </a:r>
            <a:r>
              <a:rPr lang="en-GB" dirty="0"/>
              <a:t> acute appendicitis.</a:t>
            </a:r>
          </a:p>
          <a:p>
            <a:pPr>
              <a:buFontTx/>
              <a:buChar char="-"/>
            </a:pPr>
            <a:r>
              <a:rPr lang="en-GB" dirty="0"/>
              <a:t>Features of low small bowel obstruction</a:t>
            </a:r>
          </a:p>
          <a:p>
            <a:pPr>
              <a:buFontTx/>
              <a:buChar char="-"/>
            </a:pPr>
            <a:r>
              <a:rPr lang="en-GB" dirty="0"/>
              <a:t>Rarely perforation causing peritonitis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A61EA-8DA8-7356-50CA-58FCE0B85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78294"/>
            <a:ext cx="5181600" cy="4702726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/>
              <a:t>Chronic</a:t>
            </a:r>
          </a:p>
          <a:p>
            <a:pPr>
              <a:buFontTx/>
              <a:buChar char="-"/>
            </a:pPr>
            <a:r>
              <a:rPr lang="en-GB" dirty="0"/>
              <a:t>Colicky abdominal pain with </a:t>
            </a:r>
            <a:r>
              <a:rPr lang="en-GB" dirty="0" err="1"/>
              <a:t>diarrhea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Weight loss</a:t>
            </a:r>
          </a:p>
          <a:p>
            <a:pPr>
              <a:buFontTx/>
              <a:buChar char="-"/>
            </a:pPr>
            <a:r>
              <a:rPr lang="en-GB" dirty="0"/>
              <a:t>Perianal fistula</a:t>
            </a:r>
          </a:p>
          <a:p>
            <a:pPr>
              <a:buFontTx/>
              <a:buChar char="-"/>
            </a:pPr>
            <a:r>
              <a:rPr lang="en-GB" dirty="0"/>
              <a:t>Fistulation into adjacent organs like bladder, colon, vagina</a:t>
            </a:r>
          </a:p>
        </p:txBody>
      </p:sp>
    </p:spTree>
    <p:extLst>
      <p:ext uri="{BB962C8B-B14F-4D97-AF65-F5344CB8AC3E}">
        <p14:creationId xmlns:p14="http://schemas.microsoft.com/office/powerpoint/2010/main" val="2603721288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1D0374-4B1D-C7BB-1974-7ACC37D16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39" y="298580"/>
            <a:ext cx="8350898" cy="598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3469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DFB8C-C201-F25C-96BD-676E1975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GB" b="1" u="sng" dirty="0"/>
              <a:t>Investigations: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2BEE-B27B-FCF6-34CA-050A3712C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/>
          <a:lstStyle/>
          <a:p>
            <a:r>
              <a:rPr lang="en-GB" dirty="0"/>
              <a:t>Barium meal and follow through (string sign of </a:t>
            </a:r>
            <a:r>
              <a:rPr lang="en-GB" dirty="0" err="1"/>
              <a:t>kantor</a:t>
            </a:r>
            <a:r>
              <a:rPr lang="en-GB" dirty="0"/>
              <a:t>).</a:t>
            </a:r>
          </a:p>
          <a:p>
            <a:r>
              <a:rPr lang="en-GB" dirty="0"/>
              <a:t>Colonoscopy and Biopsy</a:t>
            </a:r>
          </a:p>
          <a:p>
            <a:r>
              <a:rPr lang="en-GB" dirty="0"/>
              <a:t>Biopsy of suspected anal fissure and fistula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7DED0-CA2B-DC5B-7531-674ED33BF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4" y="3051109"/>
            <a:ext cx="7063274" cy="312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34859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21CD-A207-1712-4060-5E2B4BFA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499"/>
          </a:xfrm>
        </p:spPr>
        <p:txBody>
          <a:bodyPr/>
          <a:lstStyle/>
          <a:p>
            <a:r>
              <a:rPr lang="en-GB" b="1" u="sng" dirty="0"/>
              <a:t>Treatment: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713DE-07E3-10A8-8800-812E5EF90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4"/>
            <a:ext cx="10515600" cy="4889339"/>
          </a:xfrm>
        </p:spPr>
        <p:txBody>
          <a:bodyPr/>
          <a:lstStyle/>
          <a:p>
            <a:r>
              <a:rPr lang="en-GB" b="1" dirty="0"/>
              <a:t>Corticosteroids.</a:t>
            </a:r>
          </a:p>
          <a:p>
            <a:r>
              <a:rPr lang="en-GB" dirty="0"/>
              <a:t>Low residue, high protein and calorie diet with vitamins and minerals</a:t>
            </a:r>
          </a:p>
          <a:p>
            <a:r>
              <a:rPr lang="en-GB" b="1" dirty="0" err="1"/>
              <a:t>Aminosalicylates</a:t>
            </a:r>
            <a:endParaRPr lang="en-GB" b="1" dirty="0"/>
          </a:p>
          <a:p>
            <a:r>
              <a:rPr lang="en-GB" b="1" dirty="0"/>
              <a:t>Immunomodulators</a:t>
            </a:r>
            <a:r>
              <a:rPr lang="en-GB" dirty="0"/>
              <a:t> e.g. azathioprine.</a:t>
            </a:r>
          </a:p>
          <a:p>
            <a:r>
              <a:rPr lang="en-GB" b="1" dirty="0"/>
              <a:t>Monoclonal antibodies</a:t>
            </a:r>
          </a:p>
          <a:p>
            <a:r>
              <a:rPr lang="en-GB" b="1" dirty="0"/>
              <a:t>Antibodies</a:t>
            </a:r>
            <a:r>
              <a:rPr lang="en-GB" dirty="0"/>
              <a:t> for perianal diseases</a:t>
            </a:r>
          </a:p>
          <a:p>
            <a:r>
              <a:rPr lang="en-GB" b="1" dirty="0"/>
              <a:t>Surgery</a:t>
            </a:r>
            <a:r>
              <a:rPr lang="en-GB" dirty="0"/>
              <a:t> for complications:</a:t>
            </a:r>
          </a:p>
          <a:p>
            <a:pPr marL="0" indent="0">
              <a:buNone/>
            </a:pPr>
            <a:r>
              <a:rPr lang="en-GB" dirty="0"/>
              <a:t>   limited resections, </a:t>
            </a:r>
            <a:r>
              <a:rPr lang="en-GB" dirty="0" err="1"/>
              <a:t>Strictureplasty</a:t>
            </a:r>
            <a:r>
              <a:rPr lang="en-GB" dirty="0"/>
              <a:t> or colectomies</a:t>
            </a:r>
          </a:p>
        </p:txBody>
      </p:sp>
    </p:spTree>
    <p:extLst>
      <p:ext uri="{BB962C8B-B14F-4D97-AF65-F5344CB8AC3E}">
        <p14:creationId xmlns:p14="http://schemas.microsoft.com/office/powerpoint/2010/main" val="2808286479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AB4C4-8E94-63D5-465B-E5B2F250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6859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/>
              <a:t>Other inflammatory conditions of small intestine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207F6-A433-8CC9-A598-29D16C45A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4579"/>
            <a:ext cx="10515600" cy="3592383"/>
          </a:xfrm>
        </p:spPr>
        <p:txBody>
          <a:bodyPr>
            <a:normAutofit/>
          </a:bodyPr>
          <a:lstStyle/>
          <a:p>
            <a:r>
              <a:rPr lang="en-GB" sz="3600" dirty="0"/>
              <a:t>Tuberculosis: (ulcerative type or Hyperplastic type)</a:t>
            </a:r>
          </a:p>
          <a:p>
            <a:r>
              <a:rPr lang="en-GB" sz="3600" dirty="0"/>
              <a:t>Typhoid ulceration and perforation</a:t>
            </a:r>
          </a:p>
        </p:txBody>
      </p:sp>
    </p:spTree>
    <p:extLst>
      <p:ext uri="{BB962C8B-B14F-4D97-AF65-F5344CB8AC3E}">
        <p14:creationId xmlns:p14="http://schemas.microsoft.com/office/powerpoint/2010/main" val="1529052718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ED439-8B4D-2F3D-F3FB-ED6620EFE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508"/>
          </a:xfrm>
        </p:spPr>
        <p:txBody>
          <a:bodyPr/>
          <a:lstStyle/>
          <a:p>
            <a:pPr algn="ctr"/>
            <a:r>
              <a:rPr lang="en-GB" b="1" dirty="0"/>
              <a:t>Meckel's diverticulum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225A7-E8A8-8DC7-34F8-3411D8FE1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3495"/>
            <a:ext cx="10515600" cy="4749379"/>
          </a:xfrm>
        </p:spPr>
        <p:txBody>
          <a:bodyPr/>
          <a:lstStyle/>
          <a:p>
            <a:r>
              <a:rPr lang="en-GB" sz="3200" b="1" dirty="0"/>
              <a:t>Aetiology</a:t>
            </a:r>
            <a:r>
              <a:rPr lang="en-GB" dirty="0"/>
              <a:t>: persistent patency of the proximal part of </a:t>
            </a:r>
            <a:r>
              <a:rPr lang="en-GB" dirty="0" err="1"/>
              <a:t>vitellointestinal</a:t>
            </a:r>
            <a:r>
              <a:rPr lang="en-GB" dirty="0"/>
              <a:t> duct</a:t>
            </a:r>
          </a:p>
          <a:p>
            <a:r>
              <a:rPr lang="en-GB" sz="3200" b="1" dirty="0"/>
              <a:t>Pathology:</a:t>
            </a:r>
            <a:r>
              <a:rPr lang="en-GB" dirty="0"/>
              <a:t> - True diverticulum on the anti-mesenteric border</a:t>
            </a:r>
          </a:p>
          <a:p>
            <a:pPr marL="0" indent="0">
              <a:buNone/>
            </a:pPr>
            <a:r>
              <a:rPr lang="en-GB" dirty="0"/>
              <a:t>                       - Has separate blood supply</a:t>
            </a:r>
          </a:p>
          <a:p>
            <a:pPr marL="0" indent="0">
              <a:buNone/>
            </a:pPr>
            <a:r>
              <a:rPr lang="en-GB" dirty="0"/>
              <a:t>                       - May contain ectopic gastric, pancreatic and colonic cells</a:t>
            </a:r>
          </a:p>
          <a:p>
            <a:pPr marL="0" indent="0">
              <a:buNone/>
            </a:pPr>
            <a:r>
              <a:rPr lang="en-GB" dirty="0"/>
              <a:t>                       - Rule of 2 (2% of population, 2 feet from the caecum, 2 inches in length and symptomatic in 2%)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240797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8B34A-9F26-7F60-8626-72EDCCEA8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0491"/>
          </a:xfrm>
        </p:spPr>
        <p:txBody>
          <a:bodyPr/>
          <a:lstStyle/>
          <a:p>
            <a:pPr algn="ctr"/>
            <a:r>
              <a:rPr lang="en-GB" b="1" dirty="0"/>
              <a:t>Meckel's diverticulum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294C-E000-73DC-3ECD-21308A7D6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641"/>
            <a:ext cx="10515600" cy="4945322"/>
          </a:xfrm>
        </p:spPr>
        <p:txBody>
          <a:bodyPr/>
          <a:lstStyle/>
          <a:p>
            <a:r>
              <a:rPr lang="en-GB" sz="3200" b="1" dirty="0"/>
              <a:t>Complications:</a:t>
            </a:r>
          </a:p>
          <a:p>
            <a:pPr marL="0" indent="0">
              <a:buNone/>
            </a:pPr>
            <a:r>
              <a:rPr lang="en-GB" dirty="0"/>
              <a:t>       - Acute diverticulitis</a:t>
            </a:r>
          </a:p>
          <a:p>
            <a:pPr marL="0" indent="0">
              <a:buNone/>
            </a:pPr>
            <a:r>
              <a:rPr lang="en-GB" dirty="0"/>
              <a:t>       - Intestinal obstruction</a:t>
            </a:r>
          </a:p>
          <a:p>
            <a:pPr marL="0" indent="0">
              <a:buNone/>
            </a:pPr>
            <a:r>
              <a:rPr lang="en-GB" dirty="0"/>
              <a:t>       - Incarceration in hernia</a:t>
            </a:r>
          </a:p>
          <a:p>
            <a:pPr marL="0" indent="0">
              <a:buNone/>
            </a:pPr>
            <a:r>
              <a:rPr lang="en-GB" dirty="0"/>
              <a:t>       - Bleeding</a:t>
            </a:r>
          </a:p>
          <a:p>
            <a:r>
              <a:rPr lang="en-GB" sz="3200" b="1" dirty="0"/>
              <a:t>Treatment:</a:t>
            </a:r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surgery</a:t>
            </a:r>
            <a:r>
              <a:rPr lang="en-GB" dirty="0"/>
              <a:t> ( either excision or resection anastomosis)</a:t>
            </a:r>
          </a:p>
          <a:p>
            <a:pPr marL="0" indent="0">
              <a:buNone/>
            </a:pPr>
            <a:r>
              <a:rPr lang="en-GB" dirty="0"/>
              <a:t>         - if symptomatic</a:t>
            </a:r>
          </a:p>
          <a:p>
            <a:pPr marL="0" indent="0">
              <a:buNone/>
            </a:pPr>
            <a:r>
              <a:rPr lang="en-GB" dirty="0"/>
              <a:t>         - if accidentally discovered with narrow neck or young patient</a:t>
            </a:r>
          </a:p>
        </p:txBody>
      </p:sp>
    </p:spTree>
    <p:extLst>
      <p:ext uri="{BB962C8B-B14F-4D97-AF65-F5344CB8AC3E}">
        <p14:creationId xmlns:p14="http://schemas.microsoft.com/office/powerpoint/2010/main" val="3281496474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80E4B-C5F8-347A-5A38-E0C62456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5806"/>
          </a:xfrm>
        </p:spPr>
        <p:txBody>
          <a:bodyPr/>
          <a:lstStyle/>
          <a:p>
            <a:pPr algn="ctr"/>
            <a:r>
              <a:rPr lang="en-GB" b="1" u="sng" dirty="0"/>
              <a:t>Intestinal Stomas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6582-EA4F-3C67-545D-55DF079F1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843"/>
            <a:ext cx="10515600" cy="4796031"/>
          </a:xfrm>
        </p:spPr>
        <p:txBody>
          <a:bodyPr/>
          <a:lstStyle/>
          <a:p>
            <a:pPr marL="0" indent="0">
              <a:buNone/>
            </a:pPr>
            <a:r>
              <a:rPr lang="en-GB" sz="3600" b="1" i="1" dirty="0"/>
              <a:t>Ileostomy:</a:t>
            </a:r>
            <a:r>
              <a:rPr lang="en-GB" dirty="0"/>
              <a:t> either permanent as in </a:t>
            </a:r>
            <a:r>
              <a:rPr lang="en-GB" dirty="0" err="1"/>
              <a:t>procto</a:t>
            </a:r>
            <a:r>
              <a:rPr lang="en-GB" dirty="0"/>
              <a:t>-colectomy</a:t>
            </a:r>
          </a:p>
          <a:p>
            <a:pPr marL="0" indent="0">
              <a:buNone/>
            </a:pPr>
            <a:r>
              <a:rPr lang="en-GB" dirty="0"/>
              <a:t>                     or       temporary as diverting stoma</a:t>
            </a:r>
          </a:p>
          <a:p>
            <a:pPr marL="0" indent="0">
              <a:buNone/>
            </a:pPr>
            <a:r>
              <a:rPr lang="en-GB" dirty="0"/>
              <a:t>   Can be  Continent ileostomy(by fashioning a valve)</a:t>
            </a:r>
          </a:p>
          <a:p>
            <a:pPr marL="0" indent="0">
              <a:buNone/>
            </a:pPr>
            <a:r>
              <a:rPr lang="en-GB" dirty="0"/>
              <a:t>         or    Conventional ileostomy( incontinent)</a:t>
            </a:r>
          </a:p>
          <a:p>
            <a:pPr marL="0" indent="0">
              <a:buNone/>
            </a:pPr>
            <a:r>
              <a:rPr lang="en-GB" sz="3600" b="1" i="1" dirty="0"/>
              <a:t>Jejunostomy:</a:t>
            </a:r>
            <a:r>
              <a:rPr lang="en-GB" dirty="0"/>
              <a:t> for feeding</a:t>
            </a:r>
          </a:p>
        </p:txBody>
      </p:sp>
    </p:spTree>
    <p:extLst>
      <p:ext uri="{BB962C8B-B14F-4D97-AF65-F5344CB8AC3E}">
        <p14:creationId xmlns:p14="http://schemas.microsoft.com/office/powerpoint/2010/main" val="304973628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B9071-3567-01C8-801F-4649E32A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26" y="627237"/>
            <a:ext cx="9603275" cy="1049235"/>
          </a:xfrm>
        </p:spPr>
        <p:txBody>
          <a:bodyPr>
            <a:normAutofit/>
          </a:bodyPr>
          <a:lstStyle/>
          <a:p>
            <a:r>
              <a:rPr lang="en-GB" sz="4000" b="1" dirty="0"/>
              <a:t>Functions of small intestine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BEF2F-6527-9CF3-DDE8-04B1C833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461"/>
            <a:ext cx="10515600" cy="2696547"/>
          </a:xfrm>
        </p:spPr>
        <p:txBody>
          <a:bodyPr>
            <a:normAutofit/>
          </a:bodyPr>
          <a:lstStyle/>
          <a:p>
            <a:r>
              <a:rPr lang="en-GB" sz="3600" dirty="0"/>
              <a:t>Absorption (main function)</a:t>
            </a:r>
          </a:p>
          <a:p>
            <a:r>
              <a:rPr lang="en-GB" sz="3600" dirty="0"/>
              <a:t>Secretory function</a:t>
            </a:r>
          </a:p>
          <a:p>
            <a:r>
              <a:rPr lang="en-GB" sz="3600" dirty="0"/>
              <a:t>Digestive function</a:t>
            </a:r>
          </a:p>
        </p:txBody>
      </p:sp>
    </p:spTree>
    <p:extLst>
      <p:ext uri="{BB962C8B-B14F-4D97-AF65-F5344CB8AC3E}">
        <p14:creationId xmlns:p14="http://schemas.microsoft.com/office/powerpoint/2010/main" val="1055889047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814A7-643F-9DFC-4C92-84103443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98"/>
            <a:ext cx="10515600" cy="885178"/>
          </a:xfrm>
        </p:spPr>
        <p:txBody>
          <a:bodyPr/>
          <a:lstStyle/>
          <a:p>
            <a:pPr algn="ctr"/>
            <a:r>
              <a:rPr lang="en-GB" b="1" dirty="0"/>
              <a:t>Intestinal fistula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A8CF-CDA6-4835-5724-81C9C3427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6475"/>
            <a:ext cx="10515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Aetiology:</a:t>
            </a:r>
            <a:r>
              <a:rPr lang="en-GB" dirty="0"/>
              <a:t> - After abdominal operations</a:t>
            </a:r>
          </a:p>
          <a:p>
            <a:pPr marL="0" indent="0">
              <a:buNone/>
            </a:pPr>
            <a:r>
              <a:rPr lang="en-GB" dirty="0"/>
              <a:t>                   - Congenital.</a:t>
            </a:r>
          </a:p>
          <a:p>
            <a:pPr marL="0" indent="0">
              <a:buNone/>
            </a:pPr>
            <a:r>
              <a:rPr lang="en-GB" dirty="0"/>
              <a:t>                   - Abdominal trauma.</a:t>
            </a:r>
          </a:p>
          <a:p>
            <a:pPr marL="0" indent="0">
              <a:buNone/>
            </a:pPr>
            <a:r>
              <a:rPr lang="en-GB" dirty="0"/>
              <a:t>                   - Inflammatory( diverticulitis, Crohn's disease, Radiation).</a:t>
            </a:r>
          </a:p>
          <a:p>
            <a:pPr marL="0" indent="0">
              <a:buNone/>
            </a:pPr>
            <a:r>
              <a:rPr lang="en-GB" dirty="0"/>
              <a:t>                   - Malignant tumours.</a:t>
            </a:r>
          </a:p>
          <a:p>
            <a:pPr marL="0" indent="0">
              <a:buNone/>
            </a:pPr>
            <a:r>
              <a:rPr lang="en-GB" b="1" dirty="0"/>
              <a:t>Classifications: </a:t>
            </a:r>
            <a:r>
              <a:rPr lang="en-GB" dirty="0"/>
              <a:t>- Internal or External</a:t>
            </a:r>
          </a:p>
          <a:p>
            <a:pPr marL="0" indent="0">
              <a:buNone/>
            </a:pPr>
            <a:r>
              <a:rPr lang="en-GB" dirty="0"/>
              <a:t>                           - Low output or High output</a:t>
            </a:r>
          </a:p>
          <a:p>
            <a:pPr marL="0" indent="0">
              <a:buNone/>
            </a:pPr>
            <a:r>
              <a:rPr lang="en-GB" b="1" dirty="0"/>
              <a:t>Complications: </a:t>
            </a:r>
            <a:r>
              <a:rPr lang="en-GB" dirty="0"/>
              <a:t>Dehydration, malnutrition, electrolyte disturbances, sepsis, skin irritation and maceration</a:t>
            </a:r>
          </a:p>
          <a:p>
            <a:pPr marL="0" indent="0">
              <a:buNone/>
            </a:pPr>
            <a:r>
              <a:rPr lang="en-GB" b="1" dirty="0"/>
              <a:t>Management: </a:t>
            </a:r>
            <a:r>
              <a:rPr lang="en-GB" dirty="0"/>
              <a:t>Resuscitation, nutritional support and somatostatin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Surgery</a:t>
            </a:r>
            <a:r>
              <a:rPr lang="en-GB" dirty="0"/>
              <a:t> indicated if high output fistula or distal obstruction or no improvement for more than 4 weeks</a:t>
            </a:r>
          </a:p>
        </p:txBody>
      </p:sp>
    </p:spTree>
    <p:extLst>
      <p:ext uri="{BB962C8B-B14F-4D97-AF65-F5344CB8AC3E}">
        <p14:creationId xmlns:p14="http://schemas.microsoft.com/office/powerpoint/2010/main" val="4241281728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E4AA1-5BA9-F35C-80B8-FAB33FA2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pPr algn="ctr"/>
            <a:r>
              <a:rPr lang="en-GB" b="1" dirty="0"/>
              <a:t>Short gut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38A05-F6B9-97A6-70EE-E3B69B47E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368"/>
            <a:ext cx="10515600" cy="4935991"/>
          </a:xfrm>
        </p:spPr>
        <p:txBody>
          <a:bodyPr/>
          <a:lstStyle/>
          <a:p>
            <a:r>
              <a:rPr lang="en-GB" dirty="0"/>
              <a:t>Also called intestinal failure and defined as insufficient intestinal absorptive capacity results in clinical manifestations of </a:t>
            </a:r>
            <a:r>
              <a:rPr lang="en-GB" dirty="0" err="1"/>
              <a:t>diarrhea</a:t>
            </a:r>
            <a:r>
              <a:rPr lang="en-GB" dirty="0"/>
              <a:t>, dehydration and malnutrition.</a:t>
            </a:r>
          </a:p>
          <a:p>
            <a:r>
              <a:rPr lang="en-GB" dirty="0"/>
              <a:t>Causes:</a:t>
            </a:r>
          </a:p>
          <a:p>
            <a:pPr marL="0" indent="0">
              <a:buNone/>
            </a:pPr>
            <a:r>
              <a:rPr lang="en-GB" dirty="0"/>
              <a:t>     - Crohn's disease.</a:t>
            </a:r>
          </a:p>
          <a:p>
            <a:pPr marL="0" indent="0">
              <a:buNone/>
            </a:pPr>
            <a:r>
              <a:rPr lang="en-GB" dirty="0"/>
              <a:t>     - Mesenteric ischaemia.</a:t>
            </a:r>
          </a:p>
          <a:p>
            <a:pPr marL="0" indent="0">
              <a:buNone/>
            </a:pPr>
            <a:r>
              <a:rPr lang="en-GB" dirty="0"/>
              <a:t>     - Midgut volvulus</a:t>
            </a:r>
          </a:p>
          <a:p>
            <a:pPr marL="0" indent="0">
              <a:buNone/>
            </a:pPr>
            <a:r>
              <a:rPr lang="en-GB" dirty="0"/>
              <a:t>     - Multiple fistulae.</a:t>
            </a:r>
          </a:p>
          <a:p>
            <a:pPr marL="0" indent="0">
              <a:buNone/>
            </a:pPr>
            <a:r>
              <a:rPr lang="en-GB" dirty="0"/>
              <a:t>     - Small bowel tumours.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D498D3-6B1A-BF45-6DA6-33A1C661D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16818"/>
            <a:ext cx="4425626" cy="437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65481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BCFF-061A-2896-759B-7FA23293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pPr algn="ctr"/>
            <a:r>
              <a:rPr lang="en-GB" b="1" dirty="0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C0803-8608-6AC5-8675-B76A80EF3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>
            <a:normAutofit/>
          </a:bodyPr>
          <a:lstStyle/>
          <a:p>
            <a:r>
              <a:rPr lang="en-GB" sz="3200" dirty="0"/>
              <a:t>Nutritional support including TPN.</a:t>
            </a:r>
          </a:p>
          <a:p>
            <a:r>
              <a:rPr lang="en-GB" sz="3200" dirty="0"/>
              <a:t>Gut lengthening procedures.</a:t>
            </a:r>
          </a:p>
          <a:p>
            <a:r>
              <a:rPr lang="en-GB" sz="3200" dirty="0"/>
              <a:t>Intestinal transplantation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010D9-A2BD-41F5-550E-D980F949A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922" y="1847460"/>
            <a:ext cx="5262466" cy="44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80246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B6A3-732F-CCD7-6B79-81B9041B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22491"/>
          </a:xfrm>
        </p:spPr>
        <p:txBody>
          <a:bodyPr>
            <a:normAutofit/>
          </a:bodyPr>
          <a:lstStyle/>
          <a:p>
            <a:pPr algn="ctr"/>
            <a:r>
              <a:rPr lang="en-GB" sz="8000" b="1" i="1" dirty="0">
                <a:solidFill>
                  <a:srgbClr val="FF000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01815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C76B2-95AA-7438-2A62-6CA6BEBD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Intestinal Obstruction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2CC60-6B28-B699-4D5A-F753B5B9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/>
              <a:t>Classifications:</a:t>
            </a:r>
          </a:p>
          <a:p>
            <a:pPr marL="0" indent="0">
              <a:buNone/>
            </a:pPr>
            <a:r>
              <a:rPr lang="en-GB" sz="3200" dirty="0"/>
              <a:t>   Mechanical (dynamic) or ileus (adynamic)</a:t>
            </a:r>
          </a:p>
          <a:p>
            <a:pPr marL="0" indent="0">
              <a:buNone/>
            </a:pPr>
            <a:r>
              <a:rPr lang="en-GB" sz="3200" dirty="0"/>
              <a:t>   Acute or Chronic</a:t>
            </a:r>
          </a:p>
          <a:p>
            <a:pPr marL="0" indent="0">
              <a:buNone/>
            </a:pPr>
            <a:r>
              <a:rPr lang="en-GB" sz="3200" dirty="0"/>
              <a:t>   Small or Large intestine</a:t>
            </a:r>
          </a:p>
        </p:txBody>
      </p:sp>
    </p:spTree>
    <p:extLst>
      <p:ext uri="{BB962C8B-B14F-4D97-AF65-F5344CB8AC3E}">
        <p14:creationId xmlns:p14="http://schemas.microsoft.com/office/powerpoint/2010/main" val="123940133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45792B-B873-37E5-5555-565E74A2A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02" y="597158"/>
            <a:ext cx="9545216" cy="531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3327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58BE-FE8E-81B0-F0D4-BF17FFDC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9740"/>
          </a:xfrm>
        </p:spPr>
        <p:txBody>
          <a:bodyPr>
            <a:normAutofit/>
          </a:bodyPr>
          <a:lstStyle/>
          <a:p>
            <a:r>
              <a:rPr lang="en-GB" sz="4000" b="1" dirty="0"/>
              <a:t>Pathology of intestinal obstruction: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8F67F-F7F4-A1C7-AB8C-28B19C379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6833"/>
            <a:ext cx="10515600" cy="4674734"/>
          </a:xfrm>
        </p:spPr>
        <p:txBody>
          <a:bodyPr/>
          <a:lstStyle/>
          <a:p>
            <a:pPr marL="0" indent="0">
              <a:buNone/>
            </a:pPr>
            <a:r>
              <a:rPr lang="en-GB" sz="3200" b="1" i="1" dirty="0"/>
              <a:t>Simple obstruction:</a:t>
            </a:r>
          </a:p>
          <a:p>
            <a:pPr marL="0" indent="0">
              <a:buNone/>
            </a:pPr>
            <a:r>
              <a:rPr lang="en-GB" dirty="0"/>
              <a:t>      Collapsed loop distal to the obstruction</a:t>
            </a:r>
          </a:p>
          <a:p>
            <a:pPr marL="0" indent="0">
              <a:buNone/>
            </a:pPr>
            <a:r>
              <a:rPr lang="en-GB" dirty="0"/>
              <a:t>      distension with hyperperistalsis proximal to the obstruction</a:t>
            </a:r>
          </a:p>
          <a:p>
            <a:pPr marL="0" indent="0">
              <a:buNone/>
            </a:pPr>
            <a:r>
              <a:rPr lang="en-GB" dirty="0"/>
              <a:t>      with time there is impairment of the blood supply followed by ulceration and perforation</a:t>
            </a:r>
          </a:p>
          <a:p>
            <a:pPr marL="0" indent="0">
              <a:buNone/>
            </a:pPr>
            <a:r>
              <a:rPr lang="en-GB" sz="3200" b="1" i="1" dirty="0"/>
              <a:t>Strangulation obstruction:</a:t>
            </a:r>
          </a:p>
          <a:p>
            <a:pPr marL="0" indent="0">
              <a:buNone/>
            </a:pPr>
            <a:r>
              <a:rPr lang="en-GB" dirty="0"/>
              <a:t>       In addition to the above the bacteria and toxins in the lumen pass</a:t>
            </a:r>
          </a:p>
          <a:p>
            <a:pPr marL="0" indent="0">
              <a:buNone/>
            </a:pPr>
            <a:r>
              <a:rPr lang="en-GB" dirty="0"/>
              <a:t>     to the peritoneal cavity causing septicaemic shock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78324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5A2E-EDBA-082C-06E8-C76EB93A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6D079-2701-4739-B299-4CCCDFE3C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908"/>
            <a:ext cx="10515600" cy="4683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 Colicky central abdominal pain</a:t>
            </a:r>
          </a:p>
          <a:p>
            <a:pPr marL="0" indent="0">
              <a:buNone/>
            </a:pPr>
            <a:r>
              <a:rPr lang="en-GB" sz="3600" dirty="0"/>
              <a:t> Vomiting</a:t>
            </a:r>
          </a:p>
          <a:p>
            <a:pPr marL="0" indent="0">
              <a:buNone/>
            </a:pPr>
            <a:r>
              <a:rPr lang="en-GB" sz="3600" dirty="0"/>
              <a:t> Abdominal distension</a:t>
            </a:r>
          </a:p>
          <a:p>
            <a:pPr marL="0" indent="0">
              <a:buNone/>
            </a:pPr>
            <a:r>
              <a:rPr lang="en-GB" sz="3600" dirty="0"/>
              <a:t> Constipation</a:t>
            </a:r>
          </a:p>
        </p:txBody>
      </p:sp>
    </p:spTree>
    <p:extLst>
      <p:ext uri="{BB962C8B-B14F-4D97-AF65-F5344CB8AC3E}">
        <p14:creationId xmlns:p14="http://schemas.microsoft.com/office/powerpoint/2010/main" val="261577949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95CA5-A2BA-AA67-24A5-9A53E072B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302" y="177281"/>
            <a:ext cx="9843796" cy="23326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319D4C-7C27-79CF-7549-8F7D3E2F7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302" y="2752530"/>
            <a:ext cx="9843796" cy="304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9178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9782A-C329-1E87-AC22-7C05CC5E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Investigations: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AEC7E-A9F7-4F16-4B80-63683BAF0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/>
              <a:t>Complete blood count</a:t>
            </a:r>
          </a:p>
          <a:p>
            <a:r>
              <a:rPr lang="en-GB" sz="3600" dirty="0"/>
              <a:t>Blood chemistry</a:t>
            </a:r>
          </a:p>
          <a:p>
            <a:r>
              <a:rPr lang="en-GB" sz="3600" dirty="0"/>
              <a:t>Abdominal x-ray (erect &amp; supine)</a:t>
            </a:r>
          </a:p>
          <a:p>
            <a:r>
              <a:rPr lang="en-GB" sz="3600" dirty="0"/>
              <a:t>C-T abdomen with oral and </a:t>
            </a:r>
            <a:r>
              <a:rPr lang="en-GB" sz="3600" dirty="0" err="1"/>
              <a:t>i.v</a:t>
            </a:r>
            <a:r>
              <a:rPr lang="en-GB" sz="3600" dirty="0"/>
              <a:t> contrast</a:t>
            </a:r>
          </a:p>
          <a:p>
            <a:r>
              <a:rPr lang="en-GB" sz="3600" dirty="0"/>
              <a:t>Investigations for G.A. fitness if surgery is planned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9934F2-5F5E-F681-4BAF-B656C0289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567" y="541176"/>
            <a:ext cx="3685593" cy="377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1106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372</TotalTime>
  <Words>1056</Words>
  <Application>Microsoft Office PowerPoint</Application>
  <PresentationFormat>Widescreen</PresentationFormat>
  <Paragraphs>157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Gill Sans MT</vt:lpstr>
      <vt:lpstr>Gallery</vt:lpstr>
      <vt:lpstr>Surgery of small intestine</vt:lpstr>
      <vt:lpstr>Surgical anatomy</vt:lpstr>
      <vt:lpstr>Functions of small intestine</vt:lpstr>
      <vt:lpstr>Intestinal Obstruction</vt:lpstr>
      <vt:lpstr>PowerPoint Presentation</vt:lpstr>
      <vt:lpstr>Pathology of intestinal obstruction:</vt:lpstr>
      <vt:lpstr>Clinical features</vt:lpstr>
      <vt:lpstr>PowerPoint Presentation</vt:lpstr>
      <vt:lpstr>Investigations:</vt:lpstr>
      <vt:lpstr>PowerPoint Presentation</vt:lpstr>
      <vt:lpstr>PowerPoint Presentation</vt:lpstr>
      <vt:lpstr>Paralytic ileus (adynamic obstruction)</vt:lpstr>
      <vt:lpstr>Investigations of paralytic ileus:</vt:lpstr>
      <vt:lpstr>Treatment of paralytic ileus:</vt:lpstr>
      <vt:lpstr>Chronic intestinal ischaemia</vt:lpstr>
      <vt:lpstr>Acute intestinal ischaemia</vt:lpstr>
      <vt:lpstr>Acute intestinal ischaemia</vt:lpstr>
      <vt:lpstr>PowerPoint Presentation</vt:lpstr>
      <vt:lpstr>Management of acute intestinal ischaemia:</vt:lpstr>
      <vt:lpstr>Crohn's disease (Regional ileitis)</vt:lpstr>
      <vt:lpstr>PowerPoint Presentation</vt:lpstr>
      <vt:lpstr>Clinical features of crohns disease:</vt:lpstr>
      <vt:lpstr>PowerPoint Presentation</vt:lpstr>
      <vt:lpstr>Investigations:</vt:lpstr>
      <vt:lpstr>Treatment:</vt:lpstr>
      <vt:lpstr>Other inflammatory conditions of small intestine</vt:lpstr>
      <vt:lpstr>Meckel's diverticulum</vt:lpstr>
      <vt:lpstr>Meckel's diverticulum</vt:lpstr>
      <vt:lpstr>Intestinal Stomas</vt:lpstr>
      <vt:lpstr>Intestinal fistula</vt:lpstr>
      <vt:lpstr>Short gut syndrome</vt:lpstr>
      <vt:lpstr>Treatment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Surgery of small intestine</dc:title>
  <dc:creator>mokhtar.bahbah@outlook.com</dc:creator>
  <cp:lastModifiedBy>mokhtar.bahbah@outlook.com</cp:lastModifiedBy>
  <cp:revision>76</cp:revision>
  <dcterms:created xsi:type="dcterms:W3CDTF">2022-08-01T14:23:50Z</dcterms:created>
  <dcterms:modified xsi:type="dcterms:W3CDTF">2022-08-08T09:11:57Z</dcterms:modified>
</cp:coreProperties>
</file>